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8" r:id="rId3"/>
    <p:sldId id="257" r:id="rId4"/>
    <p:sldId id="259" r:id="rId5"/>
    <p:sldId id="291" r:id="rId6"/>
    <p:sldId id="260" r:id="rId7"/>
    <p:sldId id="261" r:id="rId8"/>
    <p:sldId id="295" r:id="rId9"/>
    <p:sldId id="262" r:id="rId10"/>
    <p:sldId id="263" r:id="rId11"/>
    <p:sldId id="264" r:id="rId12"/>
    <p:sldId id="276" r:id="rId13"/>
    <p:sldId id="265" r:id="rId14"/>
    <p:sldId id="275" r:id="rId15"/>
    <p:sldId id="267" r:id="rId16"/>
    <p:sldId id="292" r:id="rId17"/>
    <p:sldId id="268" r:id="rId18"/>
    <p:sldId id="269" r:id="rId19"/>
    <p:sldId id="278" r:id="rId20"/>
    <p:sldId id="279" r:id="rId21"/>
    <p:sldId id="270" r:id="rId22"/>
    <p:sldId id="293" r:id="rId23"/>
    <p:sldId id="271" r:id="rId24"/>
    <p:sldId id="289" r:id="rId25"/>
    <p:sldId id="290" r:id="rId26"/>
    <p:sldId id="288" r:id="rId27"/>
    <p:sldId id="273" r:id="rId28"/>
    <p:sldId id="272" r:id="rId29"/>
    <p:sldId id="285" r:id="rId30"/>
    <p:sldId id="286" r:id="rId31"/>
    <p:sldId id="287" r:id="rId32"/>
    <p:sldId id="274" r:id="rId33"/>
    <p:sldId id="281" r:id="rId34"/>
    <p:sldId id="282" r:id="rId35"/>
    <p:sldId id="283" r:id="rId36"/>
    <p:sldId id="284" r:id="rId37"/>
    <p:sldId id="296" r:id="rId38"/>
    <p:sldId id="297" r:id="rId39"/>
    <p:sldId id="298" r:id="rId40"/>
    <p:sldId id="294" r:id="rId41"/>
    <p:sldId id="27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fld id="{976764A9-58C5-435C-9BA9-2D953000A9B8}" type="datetimeFigureOut">
              <a:rPr lang="en-IN" smtClean="0"/>
              <a:t>20-11-2020</a:t>
            </a:fld>
            <a:endParaRPr lang="en-IN"/>
          </a:p>
        </p:txBody>
      </p:sp>
      <p:sp>
        <p:nvSpPr>
          <p:cNvPr id="2" name="Footer Placeholder 1"/>
          <p:cNvSpPr>
            <a:spLocks noGrp="1"/>
          </p:cNvSpPr>
          <p:nvPr>
            <p:ph type="ftr" sz="quarter" idx="11"/>
          </p:nvPr>
        </p:nvSpPr>
        <p:spPr/>
        <p:txBody>
          <a:bodyPr/>
          <a:lstStyle/>
          <a:p>
            <a:endParaRPr lang="en-IN"/>
          </a:p>
        </p:txBody>
      </p:sp>
      <p:sp>
        <p:nvSpPr>
          <p:cNvPr id="15" name="Slide Number Placeholder 14"/>
          <p:cNvSpPr>
            <a:spLocks noGrp="1"/>
          </p:cNvSpPr>
          <p:nvPr>
            <p:ph type="sldNum" sz="quarter" idx="12"/>
          </p:nvPr>
        </p:nvSpPr>
        <p:spPr>
          <a:xfrm>
            <a:off x="8229600" y="6473952"/>
            <a:ext cx="758952" cy="246888"/>
          </a:xfrm>
        </p:spPr>
        <p:txBody>
          <a:bodyPr/>
          <a:lstStyle/>
          <a:p>
            <a:fld id="{3E875AD6-D2FD-4103-9ADA-58441A3FF3B8}"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76764A9-58C5-435C-9BA9-2D953000A9B8}" type="datetimeFigureOut">
              <a:rPr lang="en-IN" smtClean="0"/>
              <a:t>20-11-2020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76764A9-58C5-435C-9BA9-2D953000A9B8}" type="datetimeFigureOut">
              <a:rPr lang="en-IN" smtClean="0"/>
              <a:t>20-11-2020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976764A9-58C5-435C-9BA9-2D953000A9B8}" type="datetimeFigureOut">
              <a:rPr lang="en-IN" smtClean="0"/>
              <a:t>20-11-2020</a:t>
            </a:fld>
            <a:endParaRPr lang="en-IN"/>
          </a:p>
        </p:txBody>
      </p:sp>
      <p:sp>
        <p:nvSpPr>
          <p:cNvPr id="19" name="Footer Placeholder 18"/>
          <p:cNvSpPr>
            <a:spLocks noGrp="1"/>
          </p:cNvSpPr>
          <p:nvPr>
            <p:ph type="ftr" sz="quarter" idx="11"/>
          </p:nvPr>
        </p:nvSpPr>
        <p:spPr>
          <a:xfrm>
            <a:off x="3581400" y="76200"/>
            <a:ext cx="2895600" cy="288925"/>
          </a:xfrm>
        </p:spPr>
        <p:txBody>
          <a:bodyPr/>
          <a:lstStyle/>
          <a:p>
            <a:endParaRPr lang="en-IN"/>
          </a:p>
        </p:txBody>
      </p:sp>
      <p:sp>
        <p:nvSpPr>
          <p:cNvPr id="16" name="Slide Number Placeholder 15"/>
          <p:cNvSpPr>
            <a:spLocks noGrp="1"/>
          </p:cNvSpPr>
          <p:nvPr>
            <p:ph type="sldNum" sz="quarter" idx="12"/>
          </p:nvPr>
        </p:nvSpPr>
        <p:spPr>
          <a:xfrm>
            <a:off x="8229600" y="6473952"/>
            <a:ext cx="758952" cy="246888"/>
          </a:xfrm>
        </p:spPr>
        <p:txBody>
          <a:bodyPr/>
          <a:lstStyle/>
          <a:p>
            <a:fld id="{3E875AD6-D2FD-4103-9ADA-58441A3FF3B8}"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fld id="{976764A9-58C5-435C-9BA9-2D953000A9B8}" type="datetimeFigureOut">
              <a:rPr lang="en-IN" smtClean="0"/>
              <a:t>20-11-2020</a:t>
            </a:fld>
            <a:endParaRPr lang="en-IN"/>
          </a:p>
        </p:txBody>
      </p:sp>
      <p:sp>
        <p:nvSpPr>
          <p:cNvPr id="11" name="Footer Placeholder 10"/>
          <p:cNvSpPr>
            <a:spLocks noGrp="1"/>
          </p:cNvSpPr>
          <p:nvPr>
            <p:ph type="ftr" sz="quarter" idx="11"/>
          </p:nvPr>
        </p:nvSpPr>
        <p:spPr/>
        <p:txBody>
          <a:bodyPr/>
          <a:lstStyle/>
          <a:p>
            <a:endParaRPr lang="en-IN"/>
          </a:p>
        </p:txBody>
      </p:sp>
      <p:sp>
        <p:nvSpPr>
          <p:cNvPr id="16" name="Slide Number Placeholder 15"/>
          <p:cNvSpPr>
            <a:spLocks noGrp="1"/>
          </p:cNvSpPr>
          <p:nvPr>
            <p:ph type="sldNum" sz="quarter" idx="12"/>
          </p:nvPr>
        </p:nvSpPr>
        <p:spPr/>
        <p:txBody>
          <a:bodyPr/>
          <a:lstStyle/>
          <a:p>
            <a:fld id="{3E875AD6-D2FD-4103-9ADA-58441A3FF3B8}" type="slidenum">
              <a:rPr lang="en-IN" smtClean="0"/>
              <a:t>‹#›</a:t>
            </a:fld>
            <a:endParaRPr lang="en-IN"/>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fld id="{976764A9-58C5-435C-9BA9-2D953000A9B8}" type="datetimeFigureOut">
              <a:rPr lang="en-IN" smtClean="0"/>
              <a:t>20-11-2020</a:t>
            </a:fld>
            <a:endParaRPr lang="en-IN"/>
          </a:p>
        </p:txBody>
      </p:sp>
      <p:sp>
        <p:nvSpPr>
          <p:cNvPr id="10" name="Footer Placeholder 9"/>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fld id="{976764A9-58C5-435C-9BA9-2D953000A9B8}" type="datetimeFigureOut">
              <a:rPr lang="en-IN" smtClean="0"/>
              <a:t>20-11-2020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229600" y="6477000"/>
            <a:ext cx="762000" cy="246888"/>
          </a:xfrm>
        </p:spPr>
        <p:txBody>
          <a:bodyPr/>
          <a:lstStyle/>
          <a:p>
            <a:fld id="{3E875AD6-D2FD-4103-9ADA-58441A3FF3B8}" type="slidenum">
              <a:rPr lang="en-IN" smtClean="0"/>
              <a:t>‹#›</a:t>
            </a:fld>
            <a:endParaRPr lang="en-IN"/>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fld id="{976764A9-58C5-435C-9BA9-2D953000A9B8}" type="datetimeFigureOut">
              <a:rPr lang="en-IN" smtClean="0"/>
              <a:t>20-11-2020</a:t>
            </a:fld>
            <a:endParaRPr lang="en-IN"/>
          </a:p>
        </p:txBody>
      </p:sp>
      <p:sp>
        <p:nvSpPr>
          <p:cNvPr id="21" name="Footer Placeholder 20"/>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6764A9-58C5-435C-9BA9-2D953000A9B8}" type="datetimeFigureOut">
              <a:rPr lang="en-IN" smtClean="0"/>
              <a:t>20-11-2020</a:t>
            </a:fld>
            <a:endParaRPr lang="en-IN"/>
          </a:p>
        </p:txBody>
      </p:sp>
      <p:sp>
        <p:nvSpPr>
          <p:cNvPr id="24" name="Footer Placeholder 23"/>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976764A9-58C5-435C-9BA9-2D953000A9B8}" type="datetimeFigureOut">
              <a:rPr lang="en-IN" smtClean="0"/>
              <a:t>20-11-2020</a:t>
            </a:fld>
            <a:endParaRPr lang="en-IN"/>
          </a:p>
        </p:txBody>
      </p:sp>
      <p:sp>
        <p:nvSpPr>
          <p:cNvPr id="29" name="Footer Placeholder 28"/>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875AD6-D2FD-4103-9ADA-58441A3FF3B8}"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fld id="{976764A9-58C5-435C-9BA9-2D953000A9B8}" type="datetimeFigureOut">
              <a:rPr lang="en-IN" smtClean="0"/>
              <a:t>20-11-2020</a:t>
            </a:fld>
            <a:endParaRPr lang="en-IN"/>
          </a:p>
        </p:txBody>
      </p:sp>
      <p:sp>
        <p:nvSpPr>
          <p:cNvPr id="5" name="Footer Placeholder 4"/>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3E875AD6-D2FD-4103-9ADA-58441A3FF3B8}" type="slidenum">
              <a:rPr lang="en-IN" smtClean="0"/>
              <a:t>‹#›</a:t>
            </a:fld>
            <a:endParaRPr lang="en-IN"/>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976764A9-58C5-435C-9BA9-2D953000A9B8}" type="datetimeFigureOut">
              <a:rPr lang="en-IN" smtClean="0"/>
              <a:t>20-11-2020</a:t>
            </a:fld>
            <a:endParaRPr lang="en-IN"/>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IN"/>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3E875AD6-D2FD-4103-9ADA-58441A3FF3B8}" type="slidenum">
              <a:rPr lang="en-IN" smtClean="0"/>
              <a:t>‹#›</a:t>
            </a:fld>
            <a:endParaRPr lang="en-IN"/>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3568" y="836712"/>
            <a:ext cx="7560840" cy="2585323"/>
          </a:xfrm>
          <a:prstGeom prst="rect">
            <a:avLst/>
          </a:prstGeom>
          <a:noFill/>
        </p:spPr>
        <p:txBody>
          <a:bodyPr wrap="square" rtlCol="0">
            <a:spAutoFit/>
          </a:bodyPr>
          <a:lstStyle/>
          <a:p>
            <a:pPr algn="ctr"/>
            <a:r>
              <a:rPr lang="en-IN" sz="5400" b="1" dirty="0">
                <a:latin typeface="Calibri" panose="020F0502020204030204" pitchFamily="34" charset="0"/>
                <a:cs typeface="Calibri" panose="020F0502020204030204" pitchFamily="34" charset="0"/>
              </a:rPr>
              <a:t>Temperature Monitoring System with Appliance Control</a:t>
            </a:r>
          </a:p>
        </p:txBody>
      </p:sp>
      <p:sp>
        <p:nvSpPr>
          <p:cNvPr id="10" name="TextBox 9"/>
          <p:cNvSpPr txBox="1"/>
          <p:nvPr/>
        </p:nvSpPr>
        <p:spPr>
          <a:xfrm>
            <a:off x="683568" y="4005064"/>
            <a:ext cx="7560840" cy="1384995"/>
          </a:xfrm>
          <a:prstGeom prst="rect">
            <a:avLst/>
          </a:prstGeom>
          <a:noFill/>
        </p:spPr>
        <p:txBody>
          <a:bodyPr wrap="square" rtlCol="0">
            <a:spAutoFit/>
          </a:bodyPr>
          <a:lstStyle/>
          <a:p>
            <a:r>
              <a:rPr lang="en-IN" sz="2800" dirty="0"/>
              <a:t>By :</a:t>
            </a:r>
          </a:p>
          <a:p>
            <a:r>
              <a:rPr lang="en-IN" sz="2800" dirty="0"/>
              <a:t>Soumya Goyal (189202020) -  ECE</a:t>
            </a:r>
          </a:p>
          <a:p>
            <a:r>
              <a:rPr lang="en-IN" sz="2800" dirty="0"/>
              <a:t>Vaishnavi Agarwal (189202015) - ECE</a:t>
            </a:r>
          </a:p>
        </p:txBody>
      </p:sp>
    </p:spTree>
    <p:extLst>
      <p:ext uri="{BB962C8B-B14F-4D97-AF65-F5344CB8AC3E}">
        <p14:creationId xmlns:p14="http://schemas.microsoft.com/office/powerpoint/2010/main" val="4088777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docs.blynk.cc/images/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208912"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96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620688"/>
            <a:ext cx="7920880" cy="1015663"/>
          </a:xfrm>
          <a:prstGeom prst="rect">
            <a:avLst/>
          </a:prstGeom>
          <a:noFill/>
        </p:spPr>
        <p:txBody>
          <a:bodyPr wrap="square" rtlCol="0">
            <a:spAutoFit/>
          </a:bodyPr>
          <a:lstStyle/>
          <a:p>
            <a:r>
              <a:rPr lang="en-IN" sz="2000" b="1" dirty="0"/>
              <a:t>Arduino IDE</a:t>
            </a:r>
            <a:r>
              <a:rPr lang="en-IN" sz="2000" dirty="0"/>
              <a:t>: The open-source Arduino Software (IDE) makes it easy to write code and upload it to the board. This software can be used with any Arduino board</a:t>
            </a:r>
            <a:r>
              <a:rPr lang="en-IN"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8" y="1916832"/>
            <a:ext cx="7524328" cy="4267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290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306" y="620688"/>
            <a:ext cx="7704855" cy="1015663"/>
          </a:xfrm>
          <a:prstGeom prst="rect">
            <a:avLst/>
          </a:prstGeom>
          <a:noFill/>
        </p:spPr>
        <p:txBody>
          <a:bodyPr wrap="square" rtlCol="0">
            <a:spAutoFit/>
          </a:bodyPr>
          <a:lstStyle/>
          <a:p>
            <a:r>
              <a:rPr lang="en-IN" sz="2000" b="1" dirty="0"/>
              <a:t>Proteus</a:t>
            </a:r>
            <a:r>
              <a:rPr lang="en-IN" sz="2000" dirty="0"/>
              <a:t>: It is an electronic circuit design software which includes a schematic capture, simulation and PCB ( Printed Circuit Board) Layout modules.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06" y="1772816"/>
            <a:ext cx="7704856" cy="4716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27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5646" y="1416665"/>
            <a:ext cx="7056784" cy="707886"/>
          </a:xfrm>
          <a:prstGeom prst="rect">
            <a:avLst/>
          </a:prstGeom>
          <a:noFill/>
        </p:spPr>
        <p:txBody>
          <a:bodyPr wrap="square" rtlCol="0">
            <a:spAutoFit/>
          </a:bodyPr>
          <a:lstStyle/>
          <a:p>
            <a:pPr algn="ctr"/>
            <a:r>
              <a:rPr lang="en-IN" sz="4000" dirty="0"/>
              <a:t>Circuit  Diagram</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636912"/>
            <a:ext cx="756084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9682" y="359820"/>
            <a:ext cx="6408712" cy="923330"/>
          </a:xfrm>
          <a:prstGeom prst="rect">
            <a:avLst/>
          </a:prstGeom>
          <a:noFill/>
        </p:spPr>
        <p:txBody>
          <a:bodyPr wrap="square" rtlCol="0">
            <a:spAutoFit/>
          </a:bodyPr>
          <a:lstStyle/>
          <a:p>
            <a:pPr algn="ctr"/>
            <a:r>
              <a:rPr lang="en-IN" sz="5400" dirty="0"/>
              <a:t>Methodology</a:t>
            </a:r>
          </a:p>
        </p:txBody>
      </p:sp>
    </p:spTree>
    <p:extLst>
      <p:ext uri="{BB962C8B-B14F-4D97-AF65-F5344CB8AC3E}">
        <p14:creationId xmlns:p14="http://schemas.microsoft.com/office/powerpoint/2010/main" val="416470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151657"/>
            <a:ext cx="6912768" cy="830997"/>
          </a:xfrm>
          <a:prstGeom prst="rect">
            <a:avLst/>
          </a:prstGeom>
          <a:noFill/>
        </p:spPr>
        <p:txBody>
          <a:bodyPr wrap="square" rtlCol="0">
            <a:spAutoFit/>
          </a:bodyPr>
          <a:lstStyle/>
          <a:p>
            <a:pPr algn="ctr"/>
            <a:r>
              <a:rPr lang="en-IN" sz="4800" dirty="0"/>
              <a:t>Making</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138" y="3737071"/>
            <a:ext cx="5616623" cy="2921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blob:https://web.whatsapp.com/c50f8451-a4b6-42bd-bca5-3f5995a49ac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blob:https://web.whatsapp.com/c50f8451-a4b6-42bd-bca5-3f5995a49ac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69" y="982653"/>
            <a:ext cx="3362164" cy="2653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2578" y="982652"/>
            <a:ext cx="2843808" cy="2653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137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ownloads\1.png"/>
          <p:cNvPicPr>
            <a:picLocks noChangeAspect="1" noChangeArrowheads="1"/>
          </p:cNvPicPr>
          <p:nvPr/>
        </p:nvPicPr>
        <p:blipFill rotWithShape="1">
          <a:blip r:embed="rId2">
            <a:extLst>
              <a:ext uri="{28A0092B-C50C-407E-A947-70E740481C1C}">
                <a14:useLocalDpi xmlns:a14="http://schemas.microsoft.com/office/drawing/2010/main" val="0"/>
              </a:ext>
            </a:extLst>
          </a:blip>
          <a:srcRect t="12023" r="10749" b="4575"/>
          <a:stretch/>
        </p:blipFill>
        <p:spPr bwMode="auto">
          <a:xfrm>
            <a:off x="179512" y="1196752"/>
            <a:ext cx="8784976" cy="54726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71600" y="181697"/>
            <a:ext cx="6552728" cy="769441"/>
          </a:xfrm>
          <a:prstGeom prst="rect">
            <a:avLst/>
          </a:prstGeom>
          <a:noFill/>
        </p:spPr>
        <p:txBody>
          <a:bodyPr wrap="square" rtlCol="0">
            <a:spAutoFit/>
          </a:bodyPr>
          <a:lstStyle/>
          <a:p>
            <a:pPr algn="ctr"/>
            <a:r>
              <a:rPr lang="en-IN" sz="4400" dirty="0"/>
              <a:t>Power Supply</a:t>
            </a:r>
          </a:p>
        </p:txBody>
      </p:sp>
    </p:spTree>
    <p:extLst>
      <p:ext uri="{BB962C8B-B14F-4D97-AF65-F5344CB8AC3E}">
        <p14:creationId xmlns:p14="http://schemas.microsoft.com/office/powerpoint/2010/main" val="235440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ownloads\WhatsApp Image 2020-11-18 at 16.49.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36712"/>
            <a:ext cx="3851920" cy="56886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ownloads\WhatsApp Image 2020-10-14 at 12.41.47 AM (1).jpeg"/>
          <p:cNvPicPr>
            <a:picLocks noChangeAspect="1" noChangeArrowheads="1"/>
          </p:cNvPicPr>
          <p:nvPr/>
        </p:nvPicPr>
        <p:blipFill rotWithShape="1">
          <a:blip r:embed="rId3">
            <a:extLst>
              <a:ext uri="{28A0092B-C50C-407E-A947-70E740481C1C}">
                <a14:useLocalDpi xmlns:a14="http://schemas.microsoft.com/office/drawing/2010/main" val="0"/>
              </a:ext>
            </a:extLst>
          </a:blip>
          <a:srcRect t="30069" b="30074"/>
          <a:stretch/>
        </p:blipFill>
        <p:spPr bwMode="auto">
          <a:xfrm>
            <a:off x="4499992" y="1124744"/>
            <a:ext cx="4536504" cy="51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06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5815" y="332656"/>
            <a:ext cx="8424936" cy="2862322"/>
          </a:xfrm>
          <a:prstGeom prst="rect">
            <a:avLst/>
          </a:prstGeom>
          <a:noFill/>
        </p:spPr>
        <p:txBody>
          <a:bodyPr wrap="square" rtlCol="0">
            <a:spAutoFit/>
          </a:bodyPr>
          <a:lstStyle/>
          <a:p>
            <a:r>
              <a:rPr lang="en-IN" sz="2000" dirty="0"/>
              <a:t>Initially when we want to make small circuits with led which is used to run on batteries .Problem with this battery is that they used to drain soon. The solution to this problem is that we are going to use  power supply directly to the ac mains without damaging the circuit.</a:t>
            </a:r>
          </a:p>
          <a:p>
            <a:endParaRPr lang="en-IN" sz="2000" dirty="0"/>
          </a:p>
          <a:p>
            <a:r>
              <a:rPr lang="en-IN" sz="2000" dirty="0"/>
              <a:t>First we need a step down transformer. As name itself indicates a transformer transform voltages. So step down transformer will transform from higher voltage to smaller voltage, as we need 5V DC supply for Node MCU. So stepping down from 220V to 9V ac using step down transformer.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29000"/>
            <a:ext cx="741682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089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76672"/>
            <a:ext cx="4284476" cy="2554545"/>
          </a:xfrm>
          <a:prstGeom prst="rect">
            <a:avLst/>
          </a:prstGeom>
          <a:noFill/>
        </p:spPr>
        <p:txBody>
          <a:bodyPr wrap="square" rtlCol="0">
            <a:spAutoFit/>
          </a:bodyPr>
          <a:lstStyle/>
          <a:p>
            <a:r>
              <a:rPr lang="en-IN" sz="2000" dirty="0"/>
              <a:t>Transformer input and output both are ac voltage. So next step is to convert from ac to dc voltage. To do this we need some diodes. Let’s use a simple IN4007 diode . A diode basically conducts in forward bias condition and act as open source during reverse bias.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4832648" y="417362"/>
            <a:ext cx="1767840" cy="1347089"/>
          </a:xfrm>
          <a:prstGeom prst="rect">
            <a:avLst/>
          </a:prstGeom>
          <a:noFill/>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29047"/>
            <a:ext cx="1920240" cy="1335405"/>
          </a:xfrm>
          <a:prstGeom prst="rect">
            <a:avLst/>
          </a:prstGeom>
          <a:noFill/>
        </p:spPr>
      </p:pic>
      <p:pic>
        <p:nvPicPr>
          <p:cNvPr id="6" name="Picture 5"/>
          <p:cNvPicPr/>
          <p:nvPr/>
        </p:nvPicPr>
        <p:blipFill rotWithShape="1">
          <a:blip r:embed="rId4" cstate="print">
            <a:extLst>
              <a:ext uri="{28A0092B-C50C-407E-A947-70E740481C1C}">
                <a14:useLocalDpi xmlns:a14="http://schemas.microsoft.com/office/drawing/2010/main" val="0"/>
              </a:ext>
            </a:extLst>
          </a:blip>
          <a:srcRect l="16448" r="37206" b="13544"/>
          <a:stretch/>
        </p:blipFill>
        <p:spPr bwMode="auto">
          <a:xfrm>
            <a:off x="534291" y="4293096"/>
            <a:ext cx="3284240" cy="1656184"/>
          </a:xfrm>
          <a:prstGeom prst="rect">
            <a:avLst/>
          </a:prstGeom>
          <a:noFill/>
          <a:ln>
            <a:noFill/>
          </a:ln>
          <a:extLst>
            <a:ext uri="{53640926-AAD7-44D8-BBD7-CCE9431645EC}">
              <a14:shadowObscured xmlns:a14="http://schemas.microsoft.com/office/drawing/2010/main"/>
            </a:ext>
          </a:extLst>
        </p:spPr>
      </p:pic>
      <p:sp>
        <p:nvSpPr>
          <p:cNvPr id="7" name="TextBox 6"/>
          <p:cNvSpPr txBox="1"/>
          <p:nvPr/>
        </p:nvSpPr>
        <p:spPr>
          <a:xfrm>
            <a:off x="431540" y="3514031"/>
            <a:ext cx="4068452" cy="400110"/>
          </a:xfrm>
          <a:prstGeom prst="rect">
            <a:avLst/>
          </a:prstGeom>
          <a:noFill/>
        </p:spPr>
        <p:txBody>
          <a:bodyPr wrap="square" rtlCol="0">
            <a:spAutoFit/>
          </a:bodyPr>
          <a:lstStyle/>
          <a:p>
            <a:r>
              <a:rPr lang="en-IN" sz="2000" dirty="0"/>
              <a:t>My led will glow in forward bias.</a:t>
            </a:r>
          </a:p>
        </p:txBody>
      </p:sp>
      <p:pic>
        <p:nvPicPr>
          <p:cNvPr id="8" name="Picture 7"/>
          <p:cNvPicPr/>
          <p:nvPr/>
        </p:nvPicPr>
        <p:blipFill rotWithShape="1">
          <a:blip r:embed="rId5" cstate="print">
            <a:extLst>
              <a:ext uri="{28A0092B-C50C-407E-A947-70E740481C1C}">
                <a14:useLocalDpi xmlns:a14="http://schemas.microsoft.com/office/drawing/2010/main" val="0"/>
              </a:ext>
            </a:extLst>
          </a:blip>
          <a:srcRect l="17283" r="32861"/>
          <a:stretch/>
        </p:blipFill>
        <p:spPr bwMode="auto">
          <a:xfrm>
            <a:off x="4859574" y="4340351"/>
            <a:ext cx="3096343" cy="1561674"/>
          </a:xfrm>
          <a:prstGeom prst="rect">
            <a:avLst/>
          </a:prstGeom>
          <a:noFill/>
          <a:ln>
            <a:noFill/>
          </a:ln>
          <a:extLst>
            <a:ext uri="{53640926-AAD7-44D8-BBD7-CCE9431645EC}">
              <a14:shadowObscured xmlns:a14="http://schemas.microsoft.com/office/drawing/2010/main"/>
            </a:ext>
          </a:extLst>
        </p:spPr>
      </p:pic>
      <p:sp>
        <p:nvSpPr>
          <p:cNvPr id="9" name="TextBox 8"/>
          <p:cNvSpPr txBox="1"/>
          <p:nvPr/>
        </p:nvSpPr>
        <p:spPr>
          <a:xfrm>
            <a:off x="4801457" y="3372384"/>
            <a:ext cx="3778218" cy="707886"/>
          </a:xfrm>
          <a:prstGeom prst="rect">
            <a:avLst/>
          </a:prstGeom>
          <a:noFill/>
        </p:spPr>
        <p:txBody>
          <a:bodyPr wrap="square" rtlCol="0">
            <a:spAutoFit/>
          </a:bodyPr>
          <a:lstStyle/>
          <a:p>
            <a:r>
              <a:rPr lang="en-IN" sz="2000" dirty="0"/>
              <a:t>My led will not glow, since my diode is reverse biased.</a:t>
            </a:r>
          </a:p>
        </p:txBody>
      </p:sp>
    </p:spTree>
    <p:extLst>
      <p:ext uri="{BB962C8B-B14F-4D97-AF65-F5344CB8AC3E}">
        <p14:creationId xmlns:p14="http://schemas.microsoft.com/office/powerpoint/2010/main" val="168538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332656"/>
            <a:ext cx="8136904" cy="707886"/>
          </a:xfrm>
          <a:prstGeom prst="rect">
            <a:avLst/>
          </a:prstGeom>
          <a:noFill/>
        </p:spPr>
        <p:txBody>
          <a:bodyPr wrap="square" rtlCol="0">
            <a:spAutoFit/>
          </a:bodyPr>
          <a:lstStyle/>
          <a:p>
            <a:r>
              <a:rPr lang="en-US" sz="2000" dirty="0"/>
              <a:t>Replacing battery with ac source. Since ac stands for alternating current this is how voltage varies with respect to time.</a:t>
            </a:r>
            <a:endParaRPr lang="en-IN" sz="2000"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0142" r="38223"/>
          <a:stretch/>
        </p:blipFill>
        <p:spPr bwMode="auto">
          <a:xfrm>
            <a:off x="2195736" y="1177236"/>
            <a:ext cx="4608512" cy="2323771"/>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519582" y="3933056"/>
            <a:ext cx="7920880" cy="2215991"/>
          </a:xfrm>
          <a:prstGeom prst="rect">
            <a:avLst/>
          </a:prstGeom>
          <a:noFill/>
        </p:spPr>
        <p:txBody>
          <a:bodyPr wrap="square" rtlCol="0">
            <a:spAutoFit/>
          </a:bodyPr>
          <a:lstStyle/>
          <a:p>
            <a:r>
              <a:rPr lang="en-IN" sz="2000" dirty="0"/>
              <a:t>Now in our case during the time interval of positive half cycle the diode is forward bias, led will glow.</a:t>
            </a:r>
          </a:p>
          <a:p>
            <a:r>
              <a:rPr lang="en-IN" sz="2000" dirty="0"/>
              <a:t>But during negative half cycle diode is reverse bias resulting in an open circuit, turning off led. </a:t>
            </a:r>
          </a:p>
          <a:p>
            <a:r>
              <a:rPr lang="en-IN" sz="2000" dirty="0"/>
              <a:t>So for some duration our led will glow and then it will stop but we don’t want this to happen.</a:t>
            </a:r>
          </a:p>
          <a:p>
            <a:endParaRPr lang="en-IN" dirty="0"/>
          </a:p>
        </p:txBody>
      </p:sp>
    </p:spTree>
    <p:extLst>
      <p:ext uri="{BB962C8B-B14F-4D97-AF65-F5344CB8AC3E}">
        <p14:creationId xmlns:p14="http://schemas.microsoft.com/office/powerpoint/2010/main" val="110868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7584" y="332656"/>
            <a:ext cx="7272808" cy="923330"/>
          </a:xfrm>
          <a:prstGeom prst="rect">
            <a:avLst/>
          </a:prstGeom>
          <a:noFill/>
        </p:spPr>
        <p:txBody>
          <a:bodyPr wrap="square" rtlCol="0">
            <a:spAutoFit/>
          </a:bodyPr>
          <a:lstStyle/>
          <a:p>
            <a:pPr algn="ctr"/>
            <a:r>
              <a:rPr lang="en-IN" sz="5400" dirty="0"/>
              <a:t>Introduction</a:t>
            </a:r>
          </a:p>
        </p:txBody>
      </p:sp>
      <p:sp>
        <p:nvSpPr>
          <p:cNvPr id="7" name="TextBox 6"/>
          <p:cNvSpPr txBox="1"/>
          <p:nvPr/>
        </p:nvSpPr>
        <p:spPr>
          <a:xfrm>
            <a:off x="179512" y="1412776"/>
            <a:ext cx="8712968" cy="5324535"/>
          </a:xfrm>
          <a:prstGeom prst="rect">
            <a:avLst/>
          </a:prstGeom>
          <a:noFill/>
        </p:spPr>
        <p:txBody>
          <a:bodyPr wrap="square" rtlCol="0">
            <a:spAutoFit/>
          </a:bodyPr>
          <a:lstStyle/>
          <a:p>
            <a:r>
              <a:rPr lang="en-IN" sz="2000" dirty="0" err="1"/>
              <a:t>IoT</a:t>
            </a:r>
            <a:r>
              <a:rPr lang="en-IN" sz="2000" dirty="0"/>
              <a:t> (Internet of Things) is an advanced automation and analytics system which exploits networking, sensing, big data, and artificial intelligence technology to deliver complete systems for a product or service. These systems allow greater transparency, control, and performance when applied to any industry or system. </a:t>
            </a:r>
            <a:r>
              <a:rPr lang="en-IN" sz="2000" dirty="0" err="1"/>
              <a:t>IoT</a:t>
            </a:r>
            <a:r>
              <a:rPr lang="en-IN" sz="2000" dirty="0"/>
              <a:t> systems have applications across industries through their unique flexibility and ability to be suitable in any environment. They enhance data collection, automation, operations, and much more through smart devices and powerful enabling technology.</a:t>
            </a:r>
          </a:p>
          <a:p>
            <a:endParaRPr lang="en-IN" sz="2000" dirty="0"/>
          </a:p>
          <a:p>
            <a:r>
              <a:rPr lang="en-IN" sz="2000" dirty="0"/>
              <a:t>The project proposes an efficient implementation for </a:t>
            </a:r>
            <a:r>
              <a:rPr lang="en-IN" sz="2000" dirty="0" err="1"/>
              <a:t>IoT</a:t>
            </a:r>
            <a:r>
              <a:rPr lang="en-IN" sz="2000" dirty="0"/>
              <a:t> (Internet of Things) used for monitoring and controlling the room temperature via World Wide Web. Home automation system uses the portable devices as a user interface. They can communicate with home automation network through an Internet gateway, by means of low power communication protocols like </a:t>
            </a:r>
            <a:r>
              <a:rPr lang="en-IN" sz="2000" dirty="0" err="1"/>
              <a:t>Zigbee</a:t>
            </a:r>
            <a:r>
              <a:rPr lang="en-IN" sz="2000" dirty="0"/>
              <a:t>, Wi-Fi etc. This project aims at controlling room temperature via android app using Wi-Fi as communication protocol and Node MCU as server system. </a:t>
            </a:r>
            <a:r>
              <a:rPr lang="en-IN" sz="2000" dirty="0" err="1"/>
              <a:t>NodeMCU</a:t>
            </a:r>
            <a:r>
              <a:rPr lang="en-IN" sz="2000" dirty="0"/>
              <a:t> is an open source </a:t>
            </a:r>
            <a:r>
              <a:rPr lang="en-IN" sz="2000" dirty="0" err="1"/>
              <a:t>IoT</a:t>
            </a:r>
            <a:r>
              <a:rPr lang="en-IN" sz="2000" dirty="0"/>
              <a:t> platform.</a:t>
            </a:r>
          </a:p>
        </p:txBody>
      </p:sp>
    </p:spTree>
    <p:extLst>
      <p:ext uri="{BB962C8B-B14F-4D97-AF65-F5344CB8AC3E}">
        <p14:creationId xmlns:p14="http://schemas.microsoft.com/office/powerpoint/2010/main" val="400374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19" y="188640"/>
            <a:ext cx="4141281" cy="1938992"/>
          </a:xfrm>
          <a:prstGeom prst="rect">
            <a:avLst/>
          </a:prstGeom>
          <a:noFill/>
        </p:spPr>
        <p:txBody>
          <a:bodyPr wrap="square" rtlCol="0">
            <a:spAutoFit/>
          </a:bodyPr>
          <a:lstStyle/>
          <a:p>
            <a:r>
              <a:rPr lang="en-IN" sz="2000" dirty="0"/>
              <a:t>To get an output which has voltage in both positive and negative cycle we need to have 4 diodes. Bridge rectifier consist of four diodes which are connected in the form of a bridge.</a:t>
            </a:r>
          </a:p>
        </p:txBody>
      </p:sp>
      <p:pic>
        <p:nvPicPr>
          <p:cNvPr id="4" name="Picture 3"/>
          <p:cNvPicPr/>
          <p:nvPr/>
        </p:nvPicPr>
        <p:blipFill rotWithShape="1">
          <a:blip r:embed="rId2"/>
          <a:srcRect l="8629" t="12055" r="9316" b="14438"/>
          <a:stretch/>
        </p:blipFill>
        <p:spPr bwMode="auto">
          <a:xfrm>
            <a:off x="4678103" y="196851"/>
            <a:ext cx="4255174" cy="2030745"/>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29836" y="2254043"/>
            <a:ext cx="4162964" cy="2246769"/>
          </a:xfrm>
          <a:prstGeom prst="rect">
            <a:avLst/>
          </a:prstGeom>
          <a:noFill/>
        </p:spPr>
        <p:txBody>
          <a:bodyPr wrap="square" rtlCol="0">
            <a:spAutoFit/>
          </a:bodyPr>
          <a:lstStyle/>
          <a:p>
            <a:r>
              <a:rPr lang="en-IN" sz="2000" dirty="0"/>
              <a:t>The output is still pulsating, to remove this pulsating effect we need to place a filter capacitor parallel to the pulsating output. For frequency of 50hz we can use a capacitor of 1000uf, so now we have proper dc output of 12 V .</a:t>
            </a:r>
          </a:p>
        </p:txBody>
      </p:sp>
      <p:pic>
        <p:nvPicPr>
          <p:cNvPr id="6" name="Picture 5"/>
          <p:cNvPicPr/>
          <p:nvPr/>
        </p:nvPicPr>
        <p:blipFill rotWithShape="1">
          <a:blip r:embed="rId3">
            <a:extLst>
              <a:ext uri="{28A0092B-C50C-407E-A947-70E740481C1C}">
                <a14:useLocalDpi xmlns:a14="http://schemas.microsoft.com/office/drawing/2010/main" val="0"/>
              </a:ext>
            </a:extLst>
          </a:blip>
          <a:srcRect l="8243" t="26667" r="31663" b="4000"/>
          <a:stretch/>
        </p:blipFill>
        <p:spPr bwMode="auto">
          <a:xfrm>
            <a:off x="4499993" y="2564904"/>
            <a:ext cx="4320480" cy="1440160"/>
          </a:xfrm>
          <a:prstGeom prst="rect">
            <a:avLst/>
          </a:prstGeom>
          <a:noFill/>
          <a:ln>
            <a:noFill/>
          </a:ln>
          <a:extLst>
            <a:ext uri="{53640926-AAD7-44D8-BBD7-CCE9431645EC}">
              <a14:shadowObscured xmlns:a14="http://schemas.microsoft.com/office/drawing/2010/main"/>
            </a:ext>
          </a:extLst>
        </p:spPr>
      </p:pic>
      <p:sp>
        <p:nvSpPr>
          <p:cNvPr id="7" name="TextBox 6"/>
          <p:cNvSpPr txBox="1"/>
          <p:nvPr/>
        </p:nvSpPr>
        <p:spPr>
          <a:xfrm>
            <a:off x="229836" y="4797152"/>
            <a:ext cx="3876314" cy="1631216"/>
          </a:xfrm>
          <a:prstGeom prst="rect">
            <a:avLst/>
          </a:prstGeom>
          <a:noFill/>
        </p:spPr>
        <p:txBody>
          <a:bodyPr wrap="square" rtlCol="0">
            <a:spAutoFit/>
          </a:bodyPr>
          <a:lstStyle/>
          <a:p>
            <a:r>
              <a:rPr lang="en-IN" sz="2000" dirty="0"/>
              <a:t>Our requirement is 5V for this we need to have a voltage regulator IC, we will use LM7805 regulator IC. So we have a output of +5V output. </a:t>
            </a:r>
          </a:p>
        </p:txBody>
      </p:sp>
      <p:pic>
        <p:nvPicPr>
          <p:cNvPr id="8" name="Picture 7"/>
          <p:cNvPicPr/>
          <p:nvPr/>
        </p:nvPicPr>
        <p:blipFill rotWithShape="1">
          <a:blip r:embed="rId4">
            <a:extLst>
              <a:ext uri="{28A0092B-C50C-407E-A947-70E740481C1C}">
                <a14:useLocalDpi xmlns:a14="http://schemas.microsoft.com/office/drawing/2010/main" val="0"/>
              </a:ext>
            </a:extLst>
          </a:blip>
          <a:srcRect l="29382" t="281" r="12896" b="17193"/>
          <a:stretch/>
        </p:blipFill>
        <p:spPr bwMode="auto">
          <a:xfrm>
            <a:off x="4392800" y="4384366"/>
            <a:ext cx="4540477" cy="22402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8436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9811" y="260648"/>
            <a:ext cx="5688632" cy="769441"/>
          </a:xfrm>
          <a:prstGeom prst="rect">
            <a:avLst/>
          </a:prstGeom>
          <a:noFill/>
        </p:spPr>
        <p:txBody>
          <a:bodyPr wrap="square" rtlCol="0">
            <a:spAutoFit/>
          </a:bodyPr>
          <a:lstStyle/>
          <a:p>
            <a:pPr algn="ctr"/>
            <a:r>
              <a:rPr lang="en-IN" sz="4400" dirty="0"/>
              <a:t>Relay Module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030089"/>
            <a:ext cx="8848725" cy="556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459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hp\Downloads\WhatsApp Image 2020-11-18 at 16.48.22.jpeg"/>
          <p:cNvPicPr>
            <a:picLocks noChangeAspect="1" noChangeArrowheads="1"/>
          </p:cNvPicPr>
          <p:nvPr/>
        </p:nvPicPr>
        <p:blipFill rotWithShape="1">
          <a:blip r:embed="rId2">
            <a:extLst>
              <a:ext uri="{28A0092B-C50C-407E-A947-70E740481C1C}">
                <a14:useLocalDpi xmlns:a14="http://schemas.microsoft.com/office/drawing/2010/main" val="0"/>
              </a:ext>
            </a:extLst>
          </a:blip>
          <a:srcRect t="50607" b="13696"/>
          <a:stretch/>
        </p:blipFill>
        <p:spPr bwMode="auto">
          <a:xfrm>
            <a:off x="395536" y="1268760"/>
            <a:ext cx="8229600" cy="516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60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268760"/>
            <a:ext cx="8280920" cy="1631216"/>
          </a:xfrm>
          <a:prstGeom prst="rect">
            <a:avLst/>
          </a:prstGeom>
          <a:noFill/>
        </p:spPr>
        <p:txBody>
          <a:bodyPr wrap="square" rtlCol="0">
            <a:spAutoFit/>
          </a:bodyPr>
          <a:lstStyle/>
          <a:p>
            <a:r>
              <a:rPr lang="en-IN" sz="2000" dirty="0"/>
              <a:t>Advantage of Relays is that it takes a relatively small amount of power to operate the relay coil, but the relay itself can be used to control motors, heaters, lamps or AC circuits which themselves can draw a lot more electrical power.</a:t>
            </a:r>
          </a:p>
          <a:p>
            <a:endParaRPr lang="en-IN" sz="2000" dirty="0"/>
          </a:p>
        </p:txBody>
      </p:sp>
      <p:sp>
        <p:nvSpPr>
          <p:cNvPr id="5" name="TextBox 4"/>
          <p:cNvSpPr txBox="1"/>
          <p:nvPr/>
        </p:nvSpPr>
        <p:spPr>
          <a:xfrm>
            <a:off x="361674" y="404664"/>
            <a:ext cx="8507386" cy="707886"/>
          </a:xfrm>
          <a:prstGeom prst="rect">
            <a:avLst/>
          </a:prstGeom>
          <a:noFill/>
        </p:spPr>
        <p:txBody>
          <a:bodyPr wrap="square" rtlCol="0">
            <a:spAutoFit/>
          </a:bodyPr>
          <a:lstStyle/>
          <a:p>
            <a:r>
              <a:rPr lang="en-IN" sz="2000" b="1" dirty="0"/>
              <a:t>Components Required</a:t>
            </a:r>
            <a:r>
              <a:rPr lang="en-IN" sz="2000" dirty="0"/>
              <a:t>: diode(1N4007), transistor(BC547), LED, 1kohm resistor, 220ohm resistor, relay, battery, 5V supply, wires.</a:t>
            </a:r>
          </a:p>
        </p:txBody>
      </p:sp>
      <p:sp>
        <p:nvSpPr>
          <p:cNvPr id="8" name="TextBox 7"/>
          <p:cNvSpPr txBox="1"/>
          <p:nvPr/>
        </p:nvSpPr>
        <p:spPr>
          <a:xfrm>
            <a:off x="380767" y="2708920"/>
            <a:ext cx="8295689" cy="1015663"/>
          </a:xfrm>
          <a:prstGeom prst="rect">
            <a:avLst/>
          </a:prstGeom>
          <a:noFill/>
        </p:spPr>
        <p:txBody>
          <a:bodyPr wrap="square" rtlCol="0">
            <a:spAutoFit/>
          </a:bodyPr>
          <a:lstStyle/>
          <a:p>
            <a:r>
              <a:rPr lang="en-IN" sz="2000" dirty="0"/>
              <a:t>Bipolar transistors make very good and cheap relay switching circuits, they are current operated devices as they convert a small Base current into a larger load current to energise the relay coil.</a:t>
            </a:r>
          </a:p>
        </p:txBody>
      </p:sp>
      <p:sp>
        <p:nvSpPr>
          <p:cNvPr id="9" name="TextBox 8"/>
          <p:cNvSpPr txBox="1"/>
          <p:nvPr/>
        </p:nvSpPr>
        <p:spPr>
          <a:xfrm>
            <a:off x="361674" y="4149080"/>
            <a:ext cx="8280920" cy="1938992"/>
          </a:xfrm>
          <a:prstGeom prst="rect">
            <a:avLst/>
          </a:prstGeom>
          <a:noFill/>
        </p:spPr>
        <p:txBody>
          <a:bodyPr wrap="square" rtlCol="0">
            <a:spAutoFit/>
          </a:bodyPr>
          <a:lstStyle/>
          <a:p>
            <a:r>
              <a:rPr lang="en-IN" sz="2000" dirty="0"/>
              <a:t>From the diagram it can be seen that:</a:t>
            </a:r>
          </a:p>
          <a:p>
            <a:r>
              <a:rPr lang="en-IN" sz="2000" dirty="0"/>
              <a:t>We have given 5V supply to relay. </a:t>
            </a:r>
          </a:p>
          <a:p>
            <a:r>
              <a:rPr lang="en-IN" sz="2000" dirty="0"/>
              <a:t>Parallel to the relay we have connected a 220ohm resistor in series with LED. The purpose of resistor is to limit current through LED &amp; to prevent it from burning. The LED indicates the on status of the relay. That is relay is switching from NC to NO.</a:t>
            </a:r>
          </a:p>
        </p:txBody>
      </p:sp>
    </p:spTree>
    <p:extLst>
      <p:ext uri="{BB962C8B-B14F-4D97-AF65-F5344CB8AC3E}">
        <p14:creationId xmlns:p14="http://schemas.microsoft.com/office/powerpoint/2010/main" val="139107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npn relay switch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0982"/>
            <a:ext cx="3456384" cy="6178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79912" y="222365"/>
            <a:ext cx="5184576" cy="6524863"/>
          </a:xfrm>
          <a:prstGeom prst="rect">
            <a:avLst/>
          </a:prstGeom>
          <a:noFill/>
        </p:spPr>
        <p:txBody>
          <a:bodyPr wrap="square" rtlCol="0">
            <a:spAutoFit/>
          </a:bodyPr>
          <a:lstStyle/>
          <a:p>
            <a:r>
              <a:rPr lang="en-IN" sz="2000" b="1" dirty="0"/>
              <a:t>NPN Transistor Relay Driver Circuit</a:t>
            </a:r>
          </a:p>
          <a:p>
            <a:endParaRPr lang="en-IN" sz="2000" dirty="0"/>
          </a:p>
          <a:p>
            <a:r>
              <a:rPr lang="en-IN" sz="2000" dirty="0"/>
              <a:t>The circuit has the coil driven by a NPN transistor switch, depending on the input voltage level. </a:t>
            </a:r>
          </a:p>
          <a:p>
            <a:endParaRPr lang="en-IN" sz="2000" dirty="0"/>
          </a:p>
          <a:p>
            <a:r>
              <a:rPr lang="en-IN" sz="2000" dirty="0"/>
              <a:t>When the Base voltage of the transistor is zero (or negative), the transistor is cut-off and acts as an open switch. In this condition no collector current flows and the relay coil is de-energised because being current devices, if no current flows into the base, then no current will flow through the relay coil.</a:t>
            </a:r>
          </a:p>
          <a:p>
            <a:endParaRPr lang="en-IN" sz="2000" dirty="0"/>
          </a:p>
          <a:p>
            <a:r>
              <a:rPr lang="en-IN" sz="2000" dirty="0"/>
              <a:t>If a large enough positive current is now driven into the Base to saturate the NPN transistor, the current flowing from Base to Emitter (B to E) controls the larger relay coil current flowing through the transistor from the Collector to Emitter.</a:t>
            </a:r>
          </a:p>
          <a:p>
            <a:endParaRPr lang="en-IN" dirty="0"/>
          </a:p>
        </p:txBody>
      </p:sp>
    </p:spTree>
    <p:extLst>
      <p:ext uri="{BB962C8B-B14F-4D97-AF65-F5344CB8AC3E}">
        <p14:creationId xmlns:p14="http://schemas.microsoft.com/office/powerpoint/2010/main" val="1717339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524" y="4917007"/>
            <a:ext cx="8388932" cy="707886"/>
          </a:xfrm>
          <a:prstGeom prst="rect">
            <a:avLst/>
          </a:prstGeom>
          <a:noFill/>
        </p:spPr>
        <p:txBody>
          <a:bodyPr wrap="square" rtlCol="0">
            <a:spAutoFit/>
          </a:bodyPr>
          <a:lstStyle/>
          <a:p>
            <a:r>
              <a:rPr lang="en-IN" sz="2000" dirty="0"/>
              <a:t>This diode makes sure that the reverse EMF generated from the relay coil is shorted through it, and not dumped into the transistor. </a:t>
            </a:r>
          </a:p>
        </p:txBody>
      </p:sp>
      <p:sp>
        <p:nvSpPr>
          <p:cNvPr id="8" name="TextBox 7"/>
          <p:cNvSpPr txBox="1"/>
          <p:nvPr/>
        </p:nvSpPr>
        <p:spPr>
          <a:xfrm>
            <a:off x="287524" y="461550"/>
            <a:ext cx="8640959" cy="4401205"/>
          </a:xfrm>
          <a:prstGeom prst="rect">
            <a:avLst/>
          </a:prstGeom>
          <a:noFill/>
        </p:spPr>
        <p:txBody>
          <a:bodyPr wrap="square" rtlCol="0">
            <a:spAutoFit/>
          </a:bodyPr>
          <a:lstStyle/>
          <a:p>
            <a:r>
              <a:rPr lang="en-IN" sz="2000" dirty="0"/>
              <a:t>When power is applied to the coil due to the switching action of the transistor, a maximum current will flow as a result of the DC resistance of the coil. Some of this electrical energy is stored within the relay coil’s magnetic field.</a:t>
            </a:r>
          </a:p>
          <a:p>
            <a:endParaRPr lang="en-IN" sz="2000" dirty="0"/>
          </a:p>
          <a:p>
            <a:r>
              <a:rPr lang="en-IN" sz="2000" dirty="0"/>
              <a:t>When the transistor switches “OFF”, the current flowing through the relay coil decreases and the magnetic field collapses. However the stored energy within the magnetic field has to go some where and a reverse voltage (back </a:t>
            </a:r>
            <a:r>
              <a:rPr lang="en-IN" sz="2000" dirty="0" err="1"/>
              <a:t>emf</a:t>
            </a:r>
            <a:r>
              <a:rPr lang="en-IN" sz="2000" dirty="0"/>
              <a:t>)  is developed across the coil as it tries to maintain the current in the relay coil. This action produces a high voltage spike across the relays coil that can damage the switching NPN transistor if allowed to build up.</a:t>
            </a:r>
          </a:p>
          <a:p>
            <a:endParaRPr lang="en-IN" sz="2000" dirty="0"/>
          </a:p>
          <a:p>
            <a:r>
              <a:rPr lang="en-IN" sz="2000" dirty="0"/>
              <a:t>So in order to prevent damage to transistor, a </a:t>
            </a:r>
            <a:r>
              <a:rPr lang="en-IN" sz="2000" b="1" dirty="0"/>
              <a:t>Flywheel  Diode</a:t>
            </a:r>
            <a:r>
              <a:rPr lang="en-IN" sz="2000" dirty="0"/>
              <a:t>  (1N4007) also known as a freewheeling diode, is placed with reverse polarity from the power supply &amp; in parallel to the relay’s inductance coil. </a:t>
            </a:r>
          </a:p>
        </p:txBody>
      </p:sp>
    </p:spTree>
    <p:extLst>
      <p:ext uri="{BB962C8B-B14F-4D97-AF65-F5344CB8AC3E}">
        <p14:creationId xmlns:p14="http://schemas.microsoft.com/office/powerpoint/2010/main" val="91319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75786" y="476672"/>
            <a:ext cx="4536504" cy="769441"/>
          </a:xfrm>
          <a:prstGeom prst="rect">
            <a:avLst/>
          </a:prstGeom>
          <a:noFill/>
        </p:spPr>
        <p:txBody>
          <a:bodyPr wrap="square" rtlCol="0">
            <a:spAutoFit/>
          </a:bodyPr>
          <a:lstStyle/>
          <a:p>
            <a:pPr algn="ctr"/>
            <a:r>
              <a:rPr lang="en-IN" sz="4400" dirty="0"/>
              <a:t>Connections</a:t>
            </a:r>
          </a:p>
        </p:txBody>
      </p:sp>
      <p:sp>
        <p:nvSpPr>
          <p:cNvPr id="4" name="TextBox 3"/>
          <p:cNvSpPr txBox="1"/>
          <p:nvPr/>
        </p:nvSpPr>
        <p:spPr>
          <a:xfrm>
            <a:off x="519602" y="1844824"/>
            <a:ext cx="7848872" cy="2862322"/>
          </a:xfrm>
          <a:prstGeom prst="rect">
            <a:avLst/>
          </a:prstGeom>
          <a:noFill/>
        </p:spPr>
        <p:txBody>
          <a:bodyPr wrap="square" rtlCol="0">
            <a:spAutoFit/>
          </a:bodyPr>
          <a:lstStyle/>
          <a:p>
            <a:r>
              <a:rPr lang="en-IN" sz="2000" dirty="0"/>
              <a:t>At first we need to establish connection between </a:t>
            </a:r>
            <a:r>
              <a:rPr lang="en-IN" sz="2000" dirty="0" err="1"/>
              <a:t>NodeMCU</a:t>
            </a:r>
            <a:r>
              <a:rPr lang="en-IN" sz="2000" dirty="0"/>
              <a:t> and DHT11 module and after that we need to create project in BLYNK.</a:t>
            </a:r>
          </a:p>
          <a:p>
            <a:endParaRPr lang="en-IN" sz="2000" dirty="0"/>
          </a:p>
          <a:p>
            <a:r>
              <a:rPr lang="en-IN" sz="2000" dirty="0"/>
              <a:t>Connections are as follows:</a:t>
            </a:r>
          </a:p>
          <a:p>
            <a:pPr marL="285750" indent="-285750">
              <a:buFont typeface="Arial" panose="020B0604020202020204" pitchFamily="34" charset="0"/>
              <a:buChar char="•"/>
            </a:pPr>
            <a:r>
              <a:rPr lang="en-IN" sz="2000" dirty="0"/>
              <a:t>Connect VCC pin  of DHT11 module with Vin of </a:t>
            </a:r>
            <a:r>
              <a:rPr lang="en-IN" sz="2000" dirty="0" err="1"/>
              <a:t>NodeMCU</a:t>
            </a:r>
            <a:r>
              <a:rPr lang="en-IN" sz="2000" dirty="0"/>
              <a:t>.</a:t>
            </a:r>
          </a:p>
          <a:p>
            <a:pPr marL="285750" indent="-285750">
              <a:buFont typeface="Arial" panose="020B0604020202020204" pitchFamily="34" charset="0"/>
              <a:buChar char="•"/>
            </a:pPr>
            <a:r>
              <a:rPr lang="en-IN" sz="2000" dirty="0"/>
              <a:t>Connect DATA pin of DHT11 with D1 of </a:t>
            </a:r>
            <a:r>
              <a:rPr lang="en-IN" sz="2000" dirty="0" err="1"/>
              <a:t>NodeMCU</a:t>
            </a:r>
            <a:r>
              <a:rPr lang="en-IN" sz="2000" dirty="0"/>
              <a:t>.</a:t>
            </a:r>
          </a:p>
          <a:p>
            <a:pPr marL="285750" indent="-285750">
              <a:buFont typeface="Arial" panose="020B0604020202020204" pitchFamily="34" charset="0"/>
              <a:buChar char="•"/>
            </a:pPr>
            <a:r>
              <a:rPr lang="en-IN" sz="2000" dirty="0"/>
              <a:t>Connect GND pin of DHT11 with Ground of </a:t>
            </a:r>
            <a:r>
              <a:rPr lang="en-IN" sz="2000" dirty="0" err="1"/>
              <a:t>NodeMCU</a:t>
            </a:r>
            <a:r>
              <a:rPr lang="en-IN" sz="2000" dirty="0"/>
              <a:t>.</a:t>
            </a:r>
          </a:p>
          <a:p>
            <a:pPr marL="285750" indent="-285750">
              <a:buFont typeface="Arial" panose="020B0604020202020204" pitchFamily="34" charset="0"/>
              <a:buChar char="•"/>
            </a:pPr>
            <a:r>
              <a:rPr lang="en-IN" sz="2000" dirty="0"/>
              <a:t>Connect D0 pin of </a:t>
            </a:r>
            <a:r>
              <a:rPr lang="en-IN" sz="2000" dirty="0" err="1"/>
              <a:t>NodeMCU</a:t>
            </a:r>
            <a:r>
              <a:rPr lang="en-IN" sz="2000" dirty="0"/>
              <a:t> with Relay </a:t>
            </a:r>
          </a:p>
          <a:p>
            <a:endParaRPr lang="en-IN" sz="2000" dirty="0"/>
          </a:p>
        </p:txBody>
      </p:sp>
    </p:spTree>
    <p:extLst>
      <p:ext uri="{BB962C8B-B14F-4D97-AF65-F5344CB8AC3E}">
        <p14:creationId xmlns:p14="http://schemas.microsoft.com/office/powerpoint/2010/main" val="101160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ownloads\WhatsApp Image 2020-11-18 at 16.48.22 (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77" y="980728"/>
            <a:ext cx="8964488" cy="57367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35696" y="188640"/>
            <a:ext cx="5256584" cy="584775"/>
          </a:xfrm>
          <a:prstGeom prst="rect">
            <a:avLst/>
          </a:prstGeom>
          <a:noFill/>
        </p:spPr>
        <p:txBody>
          <a:bodyPr wrap="square" rtlCol="0">
            <a:spAutoFit/>
          </a:bodyPr>
          <a:lstStyle/>
          <a:p>
            <a:pPr algn="ctr"/>
            <a:r>
              <a:rPr lang="en-IN" sz="3200" dirty="0"/>
              <a:t>Final Project </a:t>
            </a:r>
          </a:p>
        </p:txBody>
      </p:sp>
    </p:spTree>
    <p:extLst>
      <p:ext uri="{BB962C8B-B14F-4D97-AF65-F5344CB8AC3E}">
        <p14:creationId xmlns:p14="http://schemas.microsoft.com/office/powerpoint/2010/main" val="3945838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16" y="267292"/>
            <a:ext cx="7272808" cy="769441"/>
          </a:xfrm>
          <a:prstGeom prst="rect">
            <a:avLst/>
          </a:prstGeom>
          <a:noFill/>
        </p:spPr>
        <p:txBody>
          <a:bodyPr wrap="square" rtlCol="0">
            <a:spAutoFit/>
          </a:bodyPr>
          <a:lstStyle/>
          <a:p>
            <a:pPr algn="ctr" fontAlgn="base"/>
            <a:r>
              <a:rPr lang="en-IN" sz="4400" dirty="0"/>
              <a:t>Setup in BLYNK Application</a:t>
            </a:r>
          </a:p>
        </p:txBody>
      </p:sp>
      <p:sp>
        <p:nvSpPr>
          <p:cNvPr id="4" name="TextBox 3"/>
          <p:cNvSpPr txBox="1"/>
          <p:nvPr/>
        </p:nvSpPr>
        <p:spPr>
          <a:xfrm>
            <a:off x="245382" y="1352962"/>
            <a:ext cx="2201037" cy="707886"/>
          </a:xfrm>
          <a:prstGeom prst="rect">
            <a:avLst/>
          </a:prstGeom>
          <a:noFill/>
        </p:spPr>
        <p:txBody>
          <a:bodyPr wrap="square" rtlCol="0">
            <a:spAutoFit/>
          </a:bodyPr>
          <a:lstStyle/>
          <a:p>
            <a:r>
              <a:rPr lang="en-IN" sz="2000" dirty="0"/>
              <a:t>Step1: Create a BLYNK Account</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723" y="2277449"/>
            <a:ext cx="2592288" cy="426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28720" y="1415674"/>
            <a:ext cx="2057021" cy="707886"/>
          </a:xfrm>
          <a:prstGeom prst="rect">
            <a:avLst/>
          </a:prstGeom>
          <a:noFill/>
        </p:spPr>
        <p:txBody>
          <a:bodyPr wrap="square" rtlCol="0">
            <a:spAutoFit/>
          </a:bodyPr>
          <a:lstStyle/>
          <a:p>
            <a:r>
              <a:rPr lang="en-IN" sz="2000" dirty="0"/>
              <a:t>Step2: Create a New Project</a:t>
            </a:r>
          </a:p>
        </p:txBody>
      </p:sp>
      <p:pic>
        <p:nvPicPr>
          <p:cNvPr id="12292" name="Picture 4" descr="https://docs.blynk.cc/images/getting_started/create_project_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720" y="2277450"/>
            <a:ext cx="2350365" cy="42688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56505" y="1261786"/>
            <a:ext cx="3091959" cy="1015663"/>
          </a:xfrm>
          <a:prstGeom prst="rect">
            <a:avLst/>
          </a:prstGeom>
          <a:noFill/>
        </p:spPr>
        <p:txBody>
          <a:bodyPr wrap="square" rtlCol="0">
            <a:spAutoFit/>
          </a:bodyPr>
          <a:lstStyle/>
          <a:p>
            <a:pPr lvl="0" fontAlgn="base"/>
            <a:r>
              <a:rPr lang="en-IN" sz="2000" dirty="0"/>
              <a:t>Step3: Write Project Name and Select </a:t>
            </a:r>
            <a:r>
              <a:rPr lang="en-IN" sz="2000" dirty="0" err="1"/>
              <a:t>NodeMCU</a:t>
            </a:r>
            <a:r>
              <a:rPr lang="en-IN" sz="2000" dirty="0"/>
              <a:t> from dropdown.</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1" y="2277448"/>
            <a:ext cx="3096344" cy="426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260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272" y="404664"/>
            <a:ext cx="3096344" cy="1015663"/>
          </a:xfrm>
          <a:prstGeom prst="rect">
            <a:avLst/>
          </a:prstGeom>
          <a:noFill/>
        </p:spPr>
        <p:txBody>
          <a:bodyPr wrap="square" rtlCol="0">
            <a:spAutoFit/>
          </a:bodyPr>
          <a:lstStyle/>
          <a:p>
            <a:pPr lvl="0" fontAlgn="base"/>
            <a:r>
              <a:rPr lang="en-IN" sz="2000" dirty="0"/>
              <a:t>Step4: An AUTH token will be sent to your registered email, note that down.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2931790" cy="515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139952" y="404664"/>
            <a:ext cx="4320480" cy="707886"/>
          </a:xfrm>
          <a:prstGeom prst="rect">
            <a:avLst/>
          </a:prstGeom>
          <a:noFill/>
        </p:spPr>
        <p:txBody>
          <a:bodyPr wrap="square" rtlCol="0">
            <a:spAutoFit/>
          </a:bodyPr>
          <a:lstStyle/>
          <a:p>
            <a:pPr lvl="0" fontAlgn="base"/>
            <a:r>
              <a:rPr lang="en-IN" sz="2000" dirty="0"/>
              <a:t>Step5: Tap on the screen and add a 1Gauges.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420327"/>
            <a:ext cx="3744416" cy="5221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899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5576" y="836712"/>
            <a:ext cx="7488832" cy="3139321"/>
          </a:xfrm>
          <a:prstGeom prst="rect">
            <a:avLst/>
          </a:prstGeom>
          <a:noFill/>
        </p:spPr>
        <p:txBody>
          <a:bodyPr wrap="square" rtlCol="0">
            <a:spAutoFit/>
          </a:bodyPr>
          <a:lstStyle/>
          <a:p>
            <a:endParaRPr lang="en-IN" dirty="0"/>
          </a:p>
          <a:p>
            <a:r>
              <a:rPr lang="en-IN" sz="2000" dirty="0"/>
              <a:t>The user here will move directly with the system through an android based interface over the web, whereas room temperature is remotely controlled through easy user interface. The server will be interfaced with relay hardware circuits that control the device for controlling the temperature. The server communicates with the microcontroller and if the temperature sense by the temperature sensor exceed the limits then the controlling device will be switch ON through the relay.</a:t>
            </a:r>
          </a:p>
          <a:p>
            <a:endParaRPr lang="en-IN" sz="2000" dirty="0"/>
          </a:p>
        </p:txBody>
      </p:sp>
    </p:spTree>
    <p:extLst>
      <p:ext uri="{BB962C8B-B14F-4D97-AF65-F5344CB8AC3E}">
        <p14:creationId xmlns:p14="http://schemas.microsoft.com/office/powerpoint/2010/main" val="934967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004" y="332656"/>
            <a:ext cx="8208912" cy="707886"/>
          </a:xfrm>
          <a:prstGeom prst="rect">
            <a:avLst/>
          </a:prstGeom>
          <a:noFill/>
        </p:spPr>
        <p:txBody>
          <a:bodyPr wrap="square" rtlCol="0">
            <a:spAutoFit/>
          </a:bodyPr>
          <a:lstStyle/>
          <a:p>
            <a:pPr lvl="0" fontAlgn="base"/>
            <a:r>
              <a:rPr lang="en-IN" sz="2000" dirty="0"/>
              <a:t>Step6: Tap on the Widget and select the respective Virtual pins for temperature and humidity data (V7 for temperature and V6 for humidity).</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8318"/>
            <a:ext cx="3395029" cy="5157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460" y="1348319"/>
            <a:ext cx="3199284" cy="5157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830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32" b="30668"/>
          <a:stretch/>
        </p:blipFill>
        <p:spPr bwMode="auto">
          <a:xfrm>
            <a:off x="755576" y="2060848"/>
            <a:ext cx="7416824" cy="466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5536" y="380232"/>
            <a:ext cx="3456384" cy="646331"/>
          </a:xfrm>
          <a:prstGeom prst="rect">
            <a:avLst/>
          </a:prstGeom>
          <a:noFill/>
        </p:spPr>
        <p:txBody>
          <a:bodyPr wrap="square" rtlCol="0">
            <a:spAutoFit/>
          </a:bodyPr>
          <a:lstStyle/>
          <a:p>
            <a:pPr lvl="0" fontAlgn="base"/>
            <a:r>
              <a:rPr lang="en-IN" dirty="0"/>
              <a:t>Step6: Tap on screen and add a button for relay </a:t>
            </a:r>
          </a:p>
        </p:txBody>
      </p:sp>
      <p:sp>
        <p:nvSpPr>
          <p:cNvPr id="4" name="TextBox 3"/>
          <p:cNvSpPr txBox="1"/>
          <p:nvPr/>
        </p:nvSpPr>
        <p:spPr>
          <a:xfrm>
            <a:off x="4463988" y="323501"/>
            <a:ext cx="4284476" cy="1631216"/>
          </a:xfrm>
          <a:prstGeom prst="rect">
            <a:avLst/>
          </a:prstGeom>
          <a:noFill/>
        </p:spPr>
        <p:txBody>
          <a:bodyPr wrap="square" rtlCol="0">
            <a:spAutoFit/>
          </a:bodyPr>
          <a:lstStyle/>
          <a:p>
            <a:r>
              <a:rPr lang="en-IN" sz="2000" dirty="0"/>
              <a:t>Step7: As temperature and humidity increases above the specified level you will see a notification for it.</a:t>
            </a:r>
          </a:p>
          <a:p>
            <a:r>
              <a:rPr lang="en-IN" sz="2000" dirty="0"/>
              <a:t>By pressing the button the fan will switch on.</a:t>
            </a:r>
          </a:p>
        </p:txBody>
      </p:sp>
    </p:spTree>
    <p:extLst>
      <p:ext uri="{BB962C8B-B14F-4D97-AF65-F5344CB8AC3E}">
        <p14:creationId xmlns:p14="http://schemas.microsoft.com/office/powerpoint/2010/main" val="897997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0"/>
            <a:ext cx="6336704" cy="923330"/>
          </a:xfrm>
          <a:prstGeom prst="rect">
            <a:avLst/>
          </a:prstGeom>
          <a:noFill/>
        </p:spPr>
        <p:txBody>
          <a:bodyPr wrap="square" rtlCol="0">
            <a:spAutoFit/>
          </a:bodyPr>
          <a:lstStyle/>
          <a:p>
            <a:pPr algn="ctr"/>
            <a:r>
              <a:rPr lang="en-IN" sz="5400" dirty="0"/>
              <a:t>Code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36" y="764704"/>
            <a:ext cx="8960728"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6832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479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88640"/>
            <a:ext cx="8928992"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824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64096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3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67" y="1772816"/>
            <a:ext cx="8568952"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949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a:hlinkClick r:id="" action="ppaction://media"/>
            <a:extLst>
              <a:ext uri="{FF2B5EF4-FFF2-40B4-BE49-F238E27FC236}">
                <a16:creationId xmlns:a16="http://schemas.microsoft.com/office/drawing/2014/main" id="{A95DB268-96D3-4CDF-99F0-5407B60C7A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4327" y="1196752"/>
            <a:ext cx="8090121" cy="4752527"/>
          </a:xfrm>
          <a:prstGeom prst="rect">
            <a:avLst/>
          </a:prstGeom>
        </p:spPr>
      </p:pic>
      <p:sp>
        <p:nvSpPr>
          <p:cNvPr id="3" name="TextBox 2">
            <a:extLst>
              <a:ext uri="{FF2B5EF4-FFF2-40B4-BE49-F238E27FC236}">
                <a16:creationId xmlns:a16="http://schemas.microsoft.com/office/drawing/2014/main" id="{87E6D2CF-021A-4B00-A4F5-3EA943684B81}"/>
              </a:ext>
            </a:extLst>
          </p:cNvPr>
          <p:cNvSpPr txBox="1"/>
          <p:nvPr/>
        </p:nvSpPr>
        <p:spPr>
          <a:xfrm>
            <a:off x="1331640" y="181089"/>
            <a:ext cx="6696744" cy="1015663"/>
          </a:xfrm>
          <a:prstGeom prst="rect">
            <a:avLst/>
          </a:prstGeom>
          <a:noFill/>
        </p:spPr>
        <p:txBody>
          <a:bodyPr wrap="square" rtlCol="0">
            <a:spAutoFit/>
          </a:bodyPr>
          <a:lstStyle/>
          <a:p>
            <a:pPr algn="ctr"/>
            <a:r>
              <a:rPr lang="en-US" sz="6000" dirty="0"/>
              <a:t>RESULT</a:t>
            </a:r>
            <a:endParaRPr lang="en-IN" sz="6000" dirty="0"/>
          </a:p>
        </p:txBody>
      </p:sp>
    </p:spTree>
    <p:extLst>
      <p:ext uri="{BB962C8B-B14F-4D97-AF65-F5344CB8AC3E}">
        <p14:creationId xmlns:p14="http://schemas.microsoft.com/office/powerpoint/2010/main" val="423515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a:hlinkClick r:id="" action="ppaction://media"/>
            <a:extLst>
              <a:ext uri="{FF2B5EF4-FFF2-40B4-BE49-F238E27FC236}">
                <a16:creationId xmlns:a16="http://schemas.microsoft.com/office/drawing/2014/main" id="{170A235F-BB47-4361-90FB-050E575D4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520" y="188640"/>
            <a:ext cx="8568952" cy="5544616"/>
          </a:xfrm>
          <a:prstGeom prst="rect">
            <a:avLst/>
          </a:prstGeom>
        </p:spPr>
      </p:pic>
    </p:spTree>
    <p:extLst>
      <p:ext uri="{BB962C8B-B14F-4D97-AF65-F5344CB8AC3E}">
        <p14:creationId xmlns:p14="http://schemas.microsoft.com/office/powerpoint/2010/main" val="1912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0-11-18 at 7.56.00 PM">
            <a:hlinkClick r:id="" action="ppaction://media"/>
            <a:extLst>
              <a:ext uri="{FF2B5EF4-FFF2-40B4-BE49-F238E27FC236}">
                <a16:creationId xmlns:a16="http://schemas.microsoft.com/office/drawing/2014/main" id="{8BF39016-01AF-4764-B5EA-AAABB63C4E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170" y="188640"/>
            <a:ext cx="8651318" cy="6048672"/>
          </a:xfrm>
          <a:prstGeom prst="rect">
            <a:avLst/>
          </a:prstGeom>
        </p:spPr>
      </p:pic>
    </p:spTree>
    <p:extLst>
      <p:ext uri="{BB962C8B-B14F-4D97-AF65-F5344CB8AC3E}">
        <p14:creationId xmlns:p14="http://schemas.microsoft.com/office/powerpoint/2010/main" val="321309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818018"/>
            <a:ext cx="7056784" cy="923330"/>
          </a:xfrm>
          <a:prstGeom prst="rect">
            <a:avLst/>
          </a:prstGeom>
          <a:noFill/>
        </p:spPr>
        <p:txBody>
          <a:bodyPr wrap="square" rtlCol="0">
            <a:spAutoFit/>
          </a:bodyPr>
          <a:lstStyle/>
          <a:p>
            <a:pPr algn="ctr"/>
            <a:r>
              <a:rPr lang="en-IN" sz="5400" dirty="0"/>
              <a:t>Motivation</a:t>
            </a:r>
          </a:p>
        </p:txBody>
      </p:sp>
      <p:sp>
        <p:nvSpPr>
          <p:cNvPr id="3" name="TextBox 2"/>
          <p:cNvSpPr txBox="1"/>
          <p:nvPr/>
        </p:nvSpPr>
        <p:spPr>
          <a:xfrm>
            <a:off x="179512" y="2492896"/>
            <a:ext cx="9144000" cy="2554545"/>
          </a:xfrm>
          <a:prstGeom prst="rect">
            <a:avLst/>
          </a:prstGeom>
          <a:noFill/>
        </p:spPr>
        <p:txBody>
          <a:bodyPr wrap="square" rtlCol="0">
            <a:spAutoFit/>
          </a:bodyPr>
          <a:lstStyle/>
          <a:p>
            <a:r>
              <a:rPr lang="en-IN" sz="2000" dirty="0"/>
              <a:t>Temperature  control  refers  to  the  process  that  is  aimed  at  maintaining  the temperature in a given area  at certain maximum/minimum level or within  a certain range. This process is commonly used in most areas of the world.  Recently, globalization and industrialization has further necessitated the need for Temperature Control applications in various daily activities.</a:t>
            </a:r>
          </a:p>
          <a:p>
            <a:r>
              <a:rPr lang="en-IN" sz="2000" dirty="0"/>
              <a:t>Many Homes and Industries among other areas maintain certain sections of operation that must be maintained within a certain temperature for process to work successfully.</a:t>
            </a:r>
          </a:p>
        </p:txBody>
      </p:sp>
    </p:spTree>
    <p:extLst>
      <p:ext uri="{BB962C8B-B14F-4D97-AF65-F5344CB8AC3E}">
        <p14:creationId xmlns:p14="http://schemas.microsoft.com/office/powerpoint/2010/main" val="1531671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028" y="476672"/>
            <a:ext cx="6408712" cy="830997"/>
          </a:xfrm>
          <a:prstGeom prst="rect">
            <a:avLst/>
          </a:prstGeom>
          <a:noFill/>
        </p:spPr>
        <p:txBody>
          <a:bodyPr wrap="square" rtlCol="0">
            <a:spAutoFit/>
          </a:bodyPr>
          <a:lstStyle/>
          <a:p>
            <a:pPr algn="ctr"/>
            <a:r>
              <a:rPr lang="en-IN" sz="4800" b="1" dirty="0"/>
              <a:t>Conclusion</a:t>
            </a:r>
          </a:p>
        </p:txBody>
      </p:sp>
      <p:sp>
        <p:nvSpPr>
          <p:cNvPr id="4" name="TextBox 3"/>
          <p:cNvSpPr txBox="1"/>
          <p:nvPr/>
        </p:nvSpPr>
        <p:spPr>
          <a:xfrm>
            <a:off x="1043608" y="1916832"/>
            <a:ext cx="6840760" cy="1631216"/>
          </a:xfrm>
          <a:prstGeom prst="rect">
            <a:avLst/>
          </a:prstGeom>
          <a:noFill/>
        </p:spPr>
        <p:txBody>
          <a:bodyPr wrap="square" rtlCol="0">
            <a:spAutoFit/>
          </a:bodyPr>
          <a:lstStyle/>
          <a:p>
            <a:r>
              <a:rPr lang="en-IN" sz="2000" dirty="0"/>
              <a:t>Most human feels the inconvenience about changing the fan speed level manually when the room temperature changes. So, automatic fan system that automatically changes the speed level according to temperature changes is recommended to be built for solving this problem.</a:t>
            </a:r>
          </a:p>
        </p:txBody>
      </p:sp>
    </p:spTree>
    <p:extLst>
      <p:ext uri="{BB962C8B-B14F-4D97-AF65-F5344CB8AC3E}">
        <p14:creationId xmlns:p14="http://schemas.microsoft.com/office/powerpoint/2010/main" val="75545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8785" y="476672"/>
            <a:ext cx="7344816" cy="923330"/>
          </a:xfrm>
          <a:prstGeom prst="rect">
            <a:avLst/>
          </a:prstGeom>
          <a:noFill/>
        </p:spPr>
        <p:txBody>
          <a:bodyPr wrap="square" rtlCol="0">
            <a:spAutoFit/>
          </a:bodyPr>
          <a:lstStyle/>
          <a:p>
            <a:pPr algn="ctr"/>
            <a:r>
              <a:rPr lang="en-IN" sz="5400" dirty="0"/>
              <a:t>References</a:t>
            </a:r>
          </a:p>
        </p:txBody>
      </p:sp>
      <p:sp>
        <p:nvSpPr>
          <p:cNvPr id="3" name="TextBox 2"/>
          <p:cNvSpPr txBox="1"/>
          <p:nvPr/>
        </p:nvSpPr>
        <p:spPr>
          <a:xfrm>
            <a:off x="374729" y="2132856"/>
            <a:ext cx="7848872" cy="3170099"/>
          </a:xfrm>
          <a:prstGeom prst="rect">
            <a:avLst/>
          </a:prstGeom>
          <a:noFill/>
        </p:spPr>
        <p:txBody>
          <a:bodyPr wrap="square" rtlCol="0">
            <a:spAutoFit/>
          </a:bodyPr>
          <a:lstStyle/>
          <a:p>
            <a:r>
              <a:rPr lang="en-IN" sz="2000" dirty="0"/>
              <a:t>1.https://www.pantechsolutions.net/iot-based-humidity-and-temperature-monitoring-using-arduino-uno</a:t>
            </a:r>
          </a:p>
          <a:p>
            <a:endParaRPr lang="en-IN" sz="2000" dirty="0"/>
          </a:p>
          <a:p>
            <a:r>
              <a:rPr lang="en-IN" sz="2000" dirty="0"/>
              <a:t>2.https://hyclassproject.com/overview-of-an-automatic-fan-speed-control-system-using-16f877a-microcontroller.html</a:t>
            </a:r>
          </a:p>
          <a:p>
            <a:endParaRPr lang="en-IN" sz="2000" dirty="0"/>
          </a:p>
          <a:p>
            <a:r>
              <a:rPr lang="en-IN" sz="2000" dirty="0"/>
              <a:t>3.https://www.who.int/biologicals/expert_committee/Supplement-6-TS-temp-monitoring-ECSPP-ECBS.pdf?ua=1</a:t>
            </a:r>
          </a:p>
          <a:p>
            <a:r>
              <a:rPr lang="en-IN" sz="2000" dirty="0"/>
              <a:t> </a:t>
            </a:r>
          </a:p>
          <a:p>
            <a:r>
              <a:rPr lang="en-IN" sz="2000" dirty="0"/>
              <a:t>4. https://docs.blynk.cc/</a:t>
            </a:r>
          </a:p>
        </p:txBody>
      </p:sp>
    </p:spTree>
    <p:extLst>
      <p:ext uri="{BB962C8B-B14F-4D97-AF65-F5344CB8AC3E}">
        <p14:creationId xmlns:p14="http://schemas.microsoft.com/office/powerpoint/2010/main" val="231337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568" y="1124744"/>
            <a:ext cx="7416824" cy="4401205"/>
          </a:xfrm>
          <a:prstGeom prst="rect">
            <a:avLst/>
          </a:prstGeom>
          <a:noFill/>
        </p:spPr>
        <p:txBody>
          <a:bodyPr wrap="square" rtlCol="0">
            <a:spAutoFit/>
          </a:bodyPr>
          <a:lstStyle/>
          <a:p>
            <a:r>
              <a:rPr lang="en-IN" sz="2000" dirty="0"/>
              <a:t>During these processes, the temperature needs to be monitored frequently in order to ensure that it doesn’t rise or fall below a value that would accelerate wearing out of the systems. It is also important to monitor the level of temperature at various other places such as morgues, hospitals, aircrafts, living rooms, warehouses etc. to ensure that thermal comfort is maintained.</a:t>
            </a:r>
          </a:p>
          <a:p>
            <a:r>
              <a:rPr lang="en-IN" sz="2000" dirty="0"/>
              <a:t>Temperature controlled fan helps elderly and disabled people to monitor speed of fan from wherever they are instead of manually controlling it.</a:t>
            </a:r>
          </a:p>
          <a:p>
            <a:r>
              <a:rPr lang="en-IN" sz="2000" dirty="0"/>
              <a:t>The major objective of this project would be to create a Temperature Control System that would be able to automatically control the temperature of the environment it is placed in by the timely activation of the effector devices to influence the temperature in relation to the set-point.</a:t>
            </a:r>
          </a:p>
        </p:txBody>
      </p:sp>
    </p:spTree>
    <p:extLst>
      <p:ext uri="{BB962C8B-B14F-4D97-AF65-F5344CB8AC3E}">
        <p14:creationId xmlns:p14="http://schemas.microsoft.com/office/powerpoint/2010/main" val="418983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88640"/>
            <a:ext cx="7632848" cy="923330"/>
          </a:xfrm>
          <a:prstGeom prst="rect">
            <a:avLst/>
          </a:prstGeom>
          <a:noFill/>
        </p:spPr>
        <p:txBody>
          <a:bodyPr wrap="square" rtlCol="0">
            <a:spAutoFit/>
          </a:bodyPr>
          <a:lstStyle/>
          <a:p>
            <a:pPr algn="ctr"/>
            <a:r>
              <a:rPr lang="en-IN" sz="5400" dirty="0"/>
              <a:t>Hardware Elements</a:t>
            </a:r>
          </a:p>
        </p:txBody>
      </p:sp>
      <p:sp>
        <p:nvSpPr>
          <p:cNvPr id="3" name="TextBox 2"/>
          <p:cNvSpPr txBox="1"/>
          <p:nvPr/>
        </p:nvSpPr>
        <p:spPr>
          <a:xfrm>
            <a:off x="237669" y="1412776"/>
            <a:ext cx="6840760" cy="4985980"/>
          </a:xfrm>
          <a:prstGeom prst="rect">
            <a:avLst/>
          </a:prstGeom>
          <a:noFill/>
        </p:spPr>
        <p:txBody>
          <a:bodyPr wrap="square" rtlCol="0">
            <a:spAutoFit/>
          </a:bodyPr>
          <a:lstStyle/>
          <a:p>
            <a:pPr marL="285750" indent="-285750">
              <a:buFont typeface="Arial" panose="020B0604020202020204" pitchFamily="34" charset="0"/>
              <a:buChar char="•"/>
            </a:pPr>
            <a:r>
              <a:rPr lang="en-IN" sz="2000" b="1" dirty="0" err="1"/>
              <a:t>NodeMCU</a:t>
            </a:r>
            <a:r>
              <a:rPr lang="en-IN" sz="2000" b="1" dirty="0"/>
              <a:t>: </a:t>
            </a:r>
            <a:r>
              <a:rPr lang="en-IN" sz="2000" dirty="0"/>
              <a:t>It is an open-source </a:t>
            </a:r>
            <a:r>
              <a:rPr lang="en-IN" sz="2000" dirty="0" err="1"/>
              <a:t>Lua</a:t>
            </a:r>
            <a:r>
              <a:rPr lang="en-IN" sz="2000" dirty="0"/>
              <a:t> based firmware &amp; development board specially targeted for </a:t>
            </a:r>
            <a:r>
              <a:rPr lang="en-IN" sz="2000" dirty="0" err="1"/>
              <a:t>IoT</a:t>
            </a:r>
            <a:r>
              <a:rPr lang="en-IN" sz="2000" dirty="0"/>
              <a:t> based applications. It includes firmware that runs on the ESP8266 Wi-Fi </a:t>
            </a:r>
            <a:r>
              <a:rPr lang="en-IN" sz="2000" dirty="0" err="1"/>
              <a:t>SoC</a:t>
            </a:r>
            <a:r>
              <a:rPr lang="en-IN" sz="2000" dirty="0"/>
              <a:t>  &amp; hardware which is based on the ESP-12 module.</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b="1" dirty="0"/>
              <a:t>DHT 11</a:t>
            </a:r>
            <a:r>
              <a:rPr lang="en-IN" sz="2000" dirty="0"/>
              <a:t>: It is a commonly used temperature &amp; humidity sensor. The sensor can measure temperature from 0°C to 50°C and humidity from 20% to 90% with an accuracy of ±1°C and ±1%. So if you are looking to measure in this range then this sensor might be the right choice for you.</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b="1" dirty="0"/>
              <a:t>General Purpose PCB</a:t>
            </a:r>
            <a:r>
              <a:rPr lang="en-IN" sz="2000" dirty="0"/>
              <a:t>: Used to embed circuits randomly for running of hardware. Its layer is coated with copper and allows proper soldering without any short circuit.</a:t>
            </a:r>
          </a:p>
          <a:p>
            <a:pPr marL="285750" indent="-285750">
              <a:buFont typeface="Arial" panose="020B0604020202020204" pitchFamily="34" charset="0"/>
              <a:buChar char="•"/>
            </a:pPr>
            <a:endParaRPr lang="en-IN" dirty="0"/>
          </a:p>
        </p:txBody>
      </p:sp>
      <p:pic>
        <p:nvPicPr>
          <p:cNvPr id="1028" name="Picture 4" descr="DHT11 Sensor Pinout"/>
          <p:cNvPicPr>
            <a:picLocks noChangeAspect="1" noChangeArrowheads="1"/>
          </p:cNvPicPr>
          <p:nvPr/>
        </p:nvPicPr>
        <p:blipFill rotWithShape="1">
          <a:blip r:embed="rId2">
            <a:extLst>
              <a:ext uri="{28A0092B-C50C-407E-A947-70E740481C1C}">
                <a14:useLocalDpi xmlns:a14="http://schemas.microsoft.com/office/drawing/2010/main" val="0"/>
              </a:ext>
            </a:extLst>
          </a:blip>
          <a:srcRect l="48709" b="20009"/>
          <a:stretch/>
        </p:blipFill>
        <p:spPr bwMode="auto">
          <a:xfrm>
            <a:off x="7377819" y="2636912"/>
            <a:ext cx="1584176" cy="230031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318" y="5085183"/>
            <a:ext cx="1733178" cy="154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7819" y="836712"/>
            <a:ext cx="1514661" cy="166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0668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92464"/>
            <a:ext cx="6912768" cy="6217087"/>
          </a:xfrm>
          <a:prstGeom prst="rect">
            <a:avLst/>
          </a:prstGeom>
          <a:noFill/>
        </p:spPr>
        <p:txBody>
          <a:bodyPr wrap="square" rtlCol="0">
            <a:spAutoFit/>
          </a:bodyPr>
          <a:lstStyle/>
          <a:p>
            <a:r>
              <a:rPr lang="en-IN" sz="2000" b="1" dirty="0"/>
              <a:t>Relay</a:t>
            </a:r>
            <a:r>
              <a:rPr lang="en-IN" sz="2000" dirty="0"/>
              <a:t>: It is a switch which controls (open and close) circuits electromechanically. The main operation of this device is to make or break contact with the help of a signal without any human involvement in order to switch it ON or OFF. It is mainly used to control a high powered circuit using a low power signal. Generally a DC signal is used to control circuit which is driven by high voltage like controlling AC home appliances with DC signals from microcontrollers.</a:t>
            </a:r>
          </a:p>
          <a:p>
            <a:endParaRPr lang="en-IN" sz="2000" dirty="0"/>
          </a:p>
          <a:p>
            <a:r>
              <a:rPr lang="en-IN" sz="2000" b="1" dirty="0"/>
              <a:t>Fan</a:t>
            </a:r>
            <a:r>
              <a:rPr lang="en-IN" sz="2000" dirty="0"/>
              <a:t>: The DC fans, are powered with a potential of fixed value such as the voltage of a battery. Typical voltage values for DC fans is 12V.</a:t>
            </a:r>
          </a:p>
          <a:p>
            <a:endParaRPr lang="en-IN" sz="2000" dirty="0"/>
          </a:p>
          <a:p>
            <a:r>
              <a:rPr lang="en-IN" sz="2000" b="1" dirty="0"/>
              <a:t>Transformer</a:t>
            </a:r>
            <a:r>
              <a:rPr lang="en-IN" sz="2000" dirty="0"/>
              <a:t>: It is a static electrical machine which transfers AC electrical power from one circuit to the other circuit at the constant frequency, but the voltage level can be altered that means voltage can be increased or decreased according to the requirement.</a:t>
            </a:r>
          </a:p>
          <a:p>
            <a:endParaRPr lang="en-IN" sz="2000" dirty="0"/>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732" y="260648"/>
            <a:ext cx="1492002"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1732" y="2492896"/>
            <a:ext cx="163774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2320" y="4653136"/>
            <a:ext cx="1567430" cy="205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571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odeMCU ESP8266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704" y="1988840"/>
            <a:ext cx="6207646"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deMCU ESP82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4" y="0"/>
            <a:ext cx="35231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0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88640"/>
            <a:ext cx="6264696" cy="923330"/>
          </a:xfrm>
          <a:prstGeom prst="rect">
            <a:avLst/>
          </a:prstGeom>
          <a:noFill/>
        </p:spPr>
        <p:txBody>
          <a:bodyPr wrap="square" rtlCol="0">
            <a:spAutoFit/>
          </a:bodyPr>
          <a:lstStyle/>
          <a:p>
            <a:pPr algn="ctr"/>
            <a:r>
              <a:rPr lang="en-IN" sz="5400" dirty="0"/>
              <a:t>Software Required</a:t>
            </a:r>
          </a:p>
        </p:txBody>
      </p:sp>
      <p:sp>
        <p:nvSpPr>
          <p:cNvPr id="3" name="TextBox 2"/>
          <p:cNvSpPr txBox="1"/>
          <p:nvPr/>
        </p:nvSpPr>
        <p:spPr>
          <a:xfrm>
            <a:off x="251520" y="1340768"/>
            <a:ext cx="8640960" cy="4985980"/>
          </a:xfrm>
          <a:prstGeom prst="rect">
            <a:avLst/>
          </a:prstGeom>
          <a:noFill/>
        </p:spPr>
        <p:txBody>
          <a:bodyPr wrap="square" rtlCol="0">
            <a:spAutoFit/>
          </a:bodyPr>
          <a:lstStyle/>
          <a:p>
            <a:r>
              <a:rPr lang="en-IN" sz="2000" b="1" dirty="0"/>
              <a:t>BLYNK</a:t>
            </a:r>
            <a:r>
              <a:rPr lang="en-IN" sz="2000" dirty="0"/>
              <a:t> was designed for the </a:t>
            </a:r>
            <a:r>
              <a:rPr lang="en-IN" sz="2000" dirty="0" err="1"/>
              <a:t>IoT</a:t>
            </a:r>
            <a:r>
              <a:rPr lang="en-IN" sz="2000" dirty="0"/>
              <a:t>. It can control hardware remotely, it can display sensor data, it can store data, </a:t>
            </a:r>
            <a:r>
              <a:rPr lang="en-IN" sz="2000" dirty="0" err="1"/>
              <a:t>vizualize</a:t>
            </a:r>
            <a:r>
              <a:rPr lang="en-IN" sz="2000" dirty="0"/>
              <a:t> it and do many other cool things.</a:t>
            </a:r>
          </a:p>
          <a:p>
            <a:r>
              <a:rPr lang="en-IN" sz="2000" dirty="0"/>
              <a:t>Three major components in the platform:</a:t>
            </a:r>
          </a:p>
          <a:p>
            <a:pPr marL="342900" indent="-342900">
              <a:buFont typeface="+mj-lt"/>
              <a:buAutoNum type="arabicPeriod"/>
            </a:pPr>
            <a:r>
              <a:rPr lang="en-IN" sz="2000" dirty="0" err="1"/>
              <a:t>Blynk</a:t>
            </a:r>
            <a:r>
              <a:rPr lang="en-IN" sz="2000" dirty="0"/>
              <a:t> App - allows to you create amazing interfaces for your projects using various widgets we provide.</a:t>
            </a:r>
          </a:p>
          <a:p>
            <a:pPr marL="342900" indent="-342900">
              <a:buFont typeface="+mj-lt"/>
              <a:buAutoNum type="arabicPeriod"/>
            </a:pPr>
            <a:r>
              <a:rPr lang="en-IN" sz="2000" dirty="0" err="1"/>
              <a:t>Blynk</a:t>
            </a:r>
            <a:r>
              <a:rPr lang="en-IN" sz="2000" dirty="0"/>
              <a:t> Server - responsible for all the communications between the smartphone and hardware. You can use our </a:t>
            </a:r>
            <a:r>
              <a:rPr lang="en-IN" sz="2000" dirty="0" err="1"/>
              <a:t>Blynk</a:t>
            </a:r>
            <a:r>
              <a:rPr lang="en-IN" sz="2000" dirty="0"/>
              <a:t> Cloud or run your private </a:t>
            </a:r>
            <a:r>
              <a:rPr lang="en-IN" sz="2000" dirty="0" err="1"/>
              <a:t>Blynk</a:t>
            </a:r>
            <a:r>
              <a:rPr lang="en-IN" sz="2000" dirty="0"/>
              <a:t> server locally. It’s open-source, could easily handle thousands of devices and can even be launched on a Raspberry Pi.</a:t>
            </a:r>
          </a:p>
          <a:p>
            <a:pPr marL="342900" indent="-342900">
              <a:buFont typeface="+mj-lt"/>
              <a:buAutoNum type="arabicPeriod"/>
            </a:pPr>
            <a:r>
              <a:rPr lang="en-IN" sz="2000" dirty="0" err="1"/>
              <a:t>Blynk</a:t>
            </a:r>
            <a:r>
              <a:rPr lang="en-IN" sz="2000" dirty="0"/>
              <a:t> Libraries - for all the popular hardware platforms - enable communication with the server and process all the incoming and </a:t>
            </a:r>
            <a:r>
              <a:rPr lang="en-IN" sz="2000" dirty="0" err="1"/>
              <a:t>outcoming</a:t>
            </a:r>
            <a:r>
              <a:rPr lang="en-IN" sz="2000" dirty="0"/>
              <a:t> commands.</a:t>
            </a:r>
          </a:p>
          <a:p>
            <a:r>
              <a:rPr lang="en-IN" sz="2000" dirty="0"/>
              <a:t>Every time you press a Button in the </a:t>
            </a:r>
            <a:r>
              <a:rPr lang="en-IN" sz="2000" dirty="0" err="1"/>
              <a:t>Blynk</a:t>
            </a:r>
            <a:r>
              <a:rPr lang="en-IN" sz="2000" dirty="0"/>
              <a:t> app, the message travels to space the </a:t>
            </a:r>
            <a:r>
              <a:rPr lang="en-IN" sz="2000" dirty="0" err="1"/>
              <a:t>Blynk</a:t>
            </a:r>
            <a:r>
              <a:rPr lang="en-IN" sz="2000" dirty="0"/>
              <a:t> Cloud, where it magically finds its way to your hardware. It works the same in the opposite direction and everything happens in a </a:t>
            </a:r>
            <a:r>
              <a:rPr lang="en-IN" sz="2000" dirty="0" err="1"/>
              <a:t>blynk</a:t>
            </a:r>
            <a:r>
              <a:rPr lang="en-IN" sz="2000" dirty="0"/>
              <a:t> of an eye.</a:t>
            </a:r>
          </a:p>
          <a:p>
            <a:endParaRPr lang="en-IN" dirty="0"/>
          </a:p>
        </p:txBody>
      </p:sp>
    </p:spTree>
    <p:extLst>
      <p:ext uri="{BB962C8B-B14F-4D97-AF65-F5344CB8AC3E}">
        <p14:creationId xmlns:p14="http://schemas.microsoft.com/office/powerpoint/2010/main" val="19237293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0</TotalTime>
  <Words>2235</Words>
  <Application>Microsoft Office PowerPoint</Application>
  <PresentationFormat>On-screen Show (4:3)</PresentationFormat>
  <Paragraphs>104</Paragraphs>
  <Slides>41</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Franklin Gothic Book</vt:lpstr>
      <vt:lpstr>Franklin Gothic Medium</vt:lpstr>
      <vt:lpstr>Wingdings 2</vt:lpstr>
      <vt:lpstr>Trek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Vaishnavi Agarwal</cp:lastModifiedBy>
  <cp:revision>54</cp:revision>
  <dcterms:created xsi:type="dcterms:W3CDTF">2020-11-15T09:33:44Z</dcterms:created>
  <dcterms:modified xsi:type="dcterms:W3CDTF">2020-11-20T05:55:52Z</dcterms:modified>
</cp:coreProperties>
</file>